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238" r:id="rId3"/>
    <p:sldId id="1239" r:id="rId4"/>
    <p:sldId id="1242" r:id="rId5"/>
    <p:sldId id="1243" r:id="rId6"/>
    <p:sldId id="1244" r:id="rId7"/>
    <p:sldId id="1245" r:id="rId8"/>
    <p:sldId id="1246" r:id="rId9"/>
    <p:sldId id="1247" r:id="rId10"/>
    <p:sldId id="1249" r:id="rId11"/>
    <p:sldId id="1254" r:id="rId12"/>
    <p:sldId id="1256" r:id="rId13"/>
    <p:sldId id="1240" r:id="rId14"/>
    <p:sldId id="1241" r:id="rId15"/>
    <p:sldId id="1260" r:id="rId16"/>
    <p:sldId id="1248" r:id="rId17"/>
    <p:sldId id="1250" r:id="rId18"/>
    <p:sldId id="1261" r:id="rId19"/>
    <p:sldId id="1262" r:id="rId20"/>
    <p:sldId id="1265" r:id="rId21"/>
    <p:sldId id="1263" r:id="rId22"/>
    <p:sldId id="1264" r:id="rId23"/>
    <p:sldId id="1252" r:id="rId24"/>
    <p:sldId id="1259"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第七章  万有引力与宇宙航行</a:t>
            </a:r>
            <a:endPar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相对论</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时空观与牛顿力学的局限性</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2684"/>
            <a:ext cx="11485848" cy="2308324"/>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人是垂直于飞船速度方向的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人的身高不变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即甲、乙观察到的对方身高不变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根据长度收缩效应</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可以推测地面上的人观察到相对地面运动的飞船的长度会小于相对飞船静止的人观察到的长度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根据光速不变原理</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乙观察到该光束的传播速度仍为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445;FounderCES"/>
          <p:cNvPicPr/>
          <p:nvPr/>
        </p:nvPicPr>
        <p:blipFill>
          <a:blip r:embed="rId2"/>
          <a:stretch>
            <a:fillRect/>
          </a:stretch>
        </p:blipFill>
        <p:spPr>
          <a:xfrm>
            <a:off x="478583" y="1404253"/>
            <a:ext cx="792088" cy="282256"/>
          </a:xfrm>
          <a:prstGeom prst="rect">
            <a:avLst/>
          </a:prstGeom>
        </p:spPr>
      </p:pic>
      <p:pic>
        <p:nvPicPr>
          <p:cNvPr id="4" name="xy886.jpg" descr="id:2147491788;FounderCES"/>
          <p:cNvPicPr/>
          <p:nvPr/>
        </p:nvPicPr>
        <p:blipFill>
          <a:blip r:embed="rId3"/>
          <a:stretch>
            <a:fillRect/>
          </a:stretch>
        </p:blipFill>
        <p:spPr>
          <a:xfrm>
            <a:off x="5087094" y="3645024"/>
            <a:ext cx="1531620" cy="1781175"/>
          </a:xfrm>
          <a:prstGeom prst="rect">
            <a:avLst/>
          </a:prstGeom>
        </p:spPr>
      </p:pic>
    </p:spTree>
    <p:extLst>
      <p:ext uri="{BB962C8B-B14F-4D97-AF65-F5344CB8AC3E}">
        <p14:creationId xmlns:p14="http://schemas.microsoft.com/office/powerpoint/2010/main" val="152955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65772"/>
                <a:ext cx="11485848" cy="355937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动钟变慢</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狭义相对论中的时间延缓公式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𝝉</m:t>
                        </m:r>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是相对事件发生地静止的观察者测量同一地点的两个事件发生的时间间隔，而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是相对于事件发生地以速度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运动的观察者测量该地点的这两个事件发生的时间间隔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即在相对运动的参考系中观测，两个事件发生的时间间隔变长了，此即狭义相对论中的时间延缓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效应</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65772"/>
                <a:ext cx="11485848" cy="3559372"/>
              </a:xfrm>
              <a:blipFill>
                <a:blip r:embed="rId2"/>
                <a:stretch>
                  <a:fillRect l="-796" r="-849" b="-1199"/>
                </a:stretch>
              </a:blipFill>
            </p:spPr>
            <p:txBody>
              <a:bodyPr/>
              <a:lstStyle/>
              <a:p>
                <a:r>
                  <a:rPr lang="zh-CN" altLang="en-US">
                    <a:noFill/>
                  </a:rPr>
                  <a:t> </a:t>
                </a:r>
              </a:p>
            </p:txBody>
          </p:sp>
        </mc:Fallback>
      </mc:AlternateContent>
      <p:pic>
        <p:nvPicPr>
          <p:cNvPr id="3" name="要点2.eps" descr="id:2147489474;FounderCES"/>
          <p:cNvPicPr/>
          <p:nvPr/>
        </p:nvPicPr>
        <p:blipFill>
          <a:blip r:embed="rId3"/>
          <a:stretch>
            <a:fillRect/>
          </a:stretch>
        </p:blipFill>
        <p:spPr>
          <a:xfrm>
            <a:off x="478582" y="1344920"/>
            <a:ext cx="978777" cy="343491"/>
          </a:xfrm>
          <a:prstGeom prst="rect">
            <a:avLst/>
          </a:prstGeom>
        </p:spPr>
      </p:pic>
    </p:spTree>
    <p:extLst>
      <p:ext uri="{BB962C8B-B14F-4D97-AF65-F5344CB8AC3E}">
        <p14:creationId xmlns:p14="http://schemas.microsoft.com/office/powerpoint/2010/main" val="1041944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3970318"/>
          </a:xfrm>
        </p:spPr>
        <p:txBody>
          <a:bodyPr/>
          <a:lstStyle/>
          <a:p>
            <a:pPr hangingPunct="0">
              <a:spcAft>
                <a:spcPts val="0"/>
              </a:spcAft>
              <a:tabLst>
                <a:tab pos="536130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在一个高速旋转的巨大转盘上放置三个完全相同的时钟，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放在转轴处，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放在边缘处，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中间，如图所示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对于地面上的观察者，根据相对论认为三个时钟的快慢情况，下列说法正确的是（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钟最快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钟一样慢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钟最慢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钟一样快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钟最快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钟最慢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钟最慢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495;FounderCES"/>
          <p:cNvPicPr/>
          <p:nvPr/>
        </p:nvPicPr>
        <p:blipFill>
          <a:blip r:embed="rId2"/>
          <a:stretch>
            <a:fillRect/>
          </a:stretch>
        </p:blipFill>
        <p:spPr>
          <a:xfrm>
            <a:off x="396773" y="990606"/>
            <a:ext cx="995045" cy="320040"/>
          </a:xfrm>
          <a:prstGeom prst="rect">
            <a:avLst/>
          </a:prstGeom>
        </p:spPr>
      </p:pic>
      <p:pic>
        <p:nvPicPr>
          <p:cNvPr id="4" name="xy887.jpg" descr="id:2147491823;FounderCES"/>
          <p:cNvPicPr/>
          <p:nvPr/>
        </p:nvPicPr>
        <p:blipFill>
          <a:blip r:embed="rId3"/>
          <a:stretch>
            <a:fillRect/>
          </a:stretch>
        </p:blipFill>
        <p:spPr>
          <a:xfrm>
            <a:off x="7895406" y="2790806"/>
            <a:ext cx="3220720" cy="1377315"/>
          </a:xfrm>
          <a:prstGeom prst="rect">
            <a:avLst/>
          </a:prstGeom>
        </p:spPr>
      </p:pic>
      <p:sp>
        <p:nvSpPr>
          <p:cNvPr id="6" name="矩形 5"/>
          <p:cNvSpPr/>
          <p:nvPr/>
        </p:nvSpPr>
        <p:spPr>
          <a:xfrm>
            <a:off x="5482930" y="2043567"/>
            <a:ext cx="407484" cy="461665"/>
          </a:xfrm>
          <a:prstGeom prst="rect">
            <a:avLst/>
          </a:prstGeom>
        </p:spPr>
        <p:txBody>
          <a:bodyPr wrap="none">
            <a:spAutoFit/>
          </a:bodyPr>
          <a:lstStyle/>
          <a:p>
            <a:r>
              <a:rPr lang="en-US" altLang="zh-CN" sz="2400"/>
              <a:t>C</a:t>
            </a:r>
            <a:endParaRPr lang="zh-CN" altLang="en-US"/>
          </a:p>
        </p:txBody>
      </p:sp>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4563911"/>
                <a:ext cx="11485848" cy="182729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公式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𝝉</m:t>
                        </m:r>
                      </m:num>
                      <m:den>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𝐯</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𝐜</m:t>
                                        </m:r>
                                      </m:den>
                                    </m:f>
                                  </m:e>
                                </m:d>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e>
                        </m:rad>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可知地面上的观察者认为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钟走得最慢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因为它相对观察者的速度最大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钟比</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钟快一些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钟最快</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因为它的速度最小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4563911"/>
                <a:ext cx="11485848" cy="1827295"/>
              </a:xfrm>
              <a:prstGeom prst="rect">
                <a:avLst/>
              </a:prstGeom>
              <a:blipFill>
                <a:blip r:embed="rId4"/>
                <a:stretch>
                  <a:fillRect l="-796" r="-849" b="-73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89445;FounderCES"/>
          <p:cNvPicPr/>
          <p:nvPr/>
        </p:nvPicPr>
        <p:blipFill>
          <a:blip r:embed="rId5"/>
          <a:stretch>
            <a:fillRect/>
          </a:stretch>
        </p:blipFill>
        <p:spPr>
          <a:xfrm>
            <a:off x="478583" y="5203460"/>
            <a:ext cx="792088" cy="282256"/>
          </a:xfrm>
          <a:prstGeom prst="rect">
            <a:avLst/>
          </a:prstGeom>
        </p:spPr>
      </p:pic>
    </p:spTree>
    <p:extLst>
      <p:ext uri="{BB962C8B-B14F-4D97-AF65-F5344CB8AC3E}">
        <p14:creationId xmlns:p14="http://schemas.microsoft.com/office/powerpoint/2010/main" val="128242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078313"/>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运动模型的建构方法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质点模型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在天体运动中，当天体自身的半径与运动半径相差很大时，一般可将环绕天体视为质点，将中心天体看成位于运行轨迹圆心位置的质点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匀速圆周运动模型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天体实际运行的轨道大多是椭圆，在问题的简化处理中，通常将天体的运动简化为圆周运动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应当注意的是，若视为圆形轨道上的运动，环绕天体的运动速率和半径不变；若视为椭圆轨道上的运动，环绕天体的速率会发生变化，且在距离中心天体最近时速率最大，在距离中心天体最远时速率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91844;FounderCES"/>
          <p:cNvPicPr/>
          <p:nvPr/>
        </p:nvPicPr>
        <p:blipFill>
          <a:blip r:embed="rId2"/>
          <a:stretch>
            <a:fillRect/>
          </a:stretch>
        </p:blipFill>
        <p:spPr>
          <a:xfrm>
            <a:off x="2638823" y="836712"/>
            <a:ext cx="6048672" cy="612916"/>
          </a:xfrm>
          <a:prstGeom prst="rect">
            <a:avLst/>
          </a:prstGeom>
        </p:spPr>
      </p:pic>
      <p:pic>
        <p:nvPicPr>
          <p:cNvPr id="4" name="情境1.eps" descr="id:2147491851;FounderCES"/>
          <p:cNvPicPr/>
          <p:nvPr/>
        </p:nvPicPr>
        <p:blipFill>
          <a:blip r:embed="rId3"/>
          <a:stretch>
            <a:fillRect/>
          </a:stretch>
        </p:blipFill>
        <p:spPr>
          <a:xfrm>
            <a:off x="406574" y="1700808"/>
            <a:ext cx="819150" cy="287655"/>
          </a:xfrm>
          <a:prstGeom prst="rect">
            <a:avLst/>
          </a:prstGeom>
        </p:spPr>
      </p:pic>
    </p:spTree>
    <p:extLst>
      <p:ext uri="{BB962C8B-B14F-4D97-AF65-F5344CB8AC3E}">
        <p14:creationId xmlns:p14="http://schemas.microsoft.com/office/powerpoint/2010/main" val="3811635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90144"/>
                <a:ext cx="11485848" cy="5419176"/>
              </a:xfrm>
            </p:spPr>
            <p:txBody>
              <a:bodyPr/>
              <a:lstStyle/>
              <a:p>
                <a:pPr hangingPunct="0">
                  <a:lnSpc>
                    <a:spcPct val="130000"/>
                  </a:lnSpc>
                  <a:spcAft>
                    <a:spcPts val="0"/>
                  </a:spcAft>
                  <a:tabLst>
                    <a:tab pos="5671185" algn="l"/>
                  </a:tabLs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）中国空间站由天和核心舱、梦天实验舱、问天实验舱、载人飞船（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即已经命名的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神舟</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号飞船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）和货运飞船（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天舟飞船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）五个模块组成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已知空间站离地面的高度为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，这个高度低于地球同步卫星的高度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，地球表面的重力加速度为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，忽略地球自转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若空间站可视为绕地心做匀速圆周运动，则下列说法正确的是（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空间站的线速度大小为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空间站的向心加速度大小为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空间站的运行周期小于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地球质量为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90144"/>
                <a:ext cx="11485848" cy="5419176"/>
              </a:xfrm>
              <a:blipFill>
                <a:blip r:embed="rId2"/>
                <a:stretch>
                  <a:fillRect l="-796" t="-112" r="-849" b="-112"/>
                </a:stretch>
              </a:blipFill>
            </p:spPr>
            <p:txBody>
              <a:bodyPr/>
              <a:lstStyle/>
              <a:p>
                <a:r>
                  <a:rPr lang="zh-CN" altLang="en-US">
                    <a:noFill/>
                  </a:rPr>
                  <a:t> </a:t>
                </a:r>
              </a:p>
            </p:txBody>
          </p:sp>
        </mc:Fallback>
      </mc:AlternateContent>
      <p:pic>
        <p:nvPicPr>
          <p:cNvPr id="3" name="24典例1.eps" descr="id:2147491858;FounderCES"/>
          <p:cNvPicPr/>
          <p:nvPr/>
        </p:nvPicPr>
        <p:blipFill>
          <a:blip r:embed="rId3"/>
          <a:stretch>
            <a:fillRect/>
          </a:stretch>
        </p:blipFill>
        <p:spPr>
          <a:xfrm>
            <a:off x="526827" y="1025585"/>
            <a:ext cx="1031875" cy="332105"/>
          </a:xfrm>
          <a:prstGeom prst="rect">
            <a:avLst/>
          </a:prstGeom>
        </p:spPr>
      </p:pic>
      <p:pic>
        <p:nvPicPr>
          <p:cNvPr id="4" name="fw470.jpg" descr="id:2147491865;FounderCES"/>
          <p:cNvPicPr/>
          <p:nvPr/>
        </p:nvPicPr>
        <p:blipFill>
          <a:blip r:embed="rId4"/>
          <a:stretch>
            <a:fillRect/>
          </a:stretch>
        </p:blipFill>
        <p:spPr>
          <a:xfrm>
            <a:off x="7607374" y="3573024"/>
            <a:ext cx="2498725" cy="1864360"/>
          </a:xfrm>
          <a:prstGeom prst="rect">
            <a:avLst/>
          </a:prstGeom>
        </p:spPr>
      </p:pic>
      <p:sp>
        <p:nvSpPr>
          <p:cNvPr id="6" name="矩形 5"/>
          <p:cNvSpPr/>
          <p:nvPr/>
        </p:nvSpPr>
        <p:spPr>
          <a:xfrm>
            <a:off x="4439022" y="2708928"/>
            <a:ext cx="630301"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AC</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495526"/>
              </a:xfrm>
            </p:spPr>
            <p:txBody>
              <a:bodyPr/>
              <a:lstStyle/>
              <a:p>
                <a:pPr hangingPunct="0">
                  <a:spcAft>
                    <a:spcPts val="0"/>
                  </a:spcAft>
                  <a:tabLst>
                    <a:tab pos="5671185" algn="l"/>
                  </a:tabLst>
                </a:pPr>
                <a:r>
                  <a:rPr lang="en-US"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忽略</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地球自转</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地球表面物体所受重力等于万有引力</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解得地球质量为</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m:t>
                        </m:r>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空间站绕地心做匀速圆周运动时</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由万有引力提供向心力有</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解得空间站的线速度大小为</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den>
                        </m:f>
                      </m:e>
                    </m:rad>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den>
                        </m:f>
                      </m:e>
                    </m:rad>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空间站绕地心做匀速圆周运动时</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由牛顿第二定律可得</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解得空间站的向心加速度大小为</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num>
                      <m:den>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𝒉</m:t>
                        </m:r>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sz="2000"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空间站离地面的高度低于地球同步卫星的高度</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由开普勒第三定律</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u="wavy">
                    <a:solidFill>
                      <a:srgbClr val="FF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可知空间站的运行周期小于</a:t>
                </a:r>
                <a:r>
                  <a:rPr lang="en-US" altLang="zh-CN" sz="20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24</a:t>
                </a:r>
                <a:r>
                  <a:rPr lang="zh-CN" altLang="zh-CN" sz="2000" b="1" u="wavy">
                    <a:solidFill>
                      <a:srgbClr val="FF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小时</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495526"/>
              </a:xfrm>
              <a:blipFill>
                <a:blip r:embed="rId2"/>
                <a:stretch>
                  <a:fillRect l="-531" r="-584"/>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048281"/>
            <a:ext cx="792088" cy="282256"/>
          </a:xfrm>
          <a:prstGeom prst="rect">
            <a:avLst/>
          </a:prstGeom>
        </p:spPr>
      </p:pic>
      <p:pic>
        <p:nvPicPr>
          <p:cNvPr id="4" name="箭头右.eps" descr="id:2147491879;FounderCES"/>
          <p:cNvPicPr/>
          <p:nvPr/>
        </p:nvPicPr>
        <p:blipFill>
          <a:blip r:embed="rId4"/>
          <a:stretch>
            <a:fillRect/>
          </a:stretch>
        </p:blipFill>
        <p:spPr>
          <a:xfrm>
            <a:off x="910630" y="5013176"/>
            <a:ext cx="357505" cy="281305"/>
          </a:xfrm>
          <a:prstGeom prst="rect">
            <a:avLst/>
          </a:prstGeom>
        </p:spPr>
      </p:pic>
      <p:sp>
        <p:nvSpPr>
          <p:cNvPr id="6" name="矩形 5"/>
          <p:cNvSpPr/>
          <p:nvPr/>
        </p:nvSpPr>
        <p:spPr>
          <a:xfrm>
            <a:off x="334566" y="5301208"/>
            <a:ext cx="3861955" cy="495585"/>
          </a:xfrm>
          <a:prstGeom prst="rect">
            <a:avLst/>
          </a:prstGeom>
        </p:spPr>
        <p:txBody>
          <a:bodyPr wrap="none">
            <a:spAutoFit/>
          </a:bodyPr>
          <a:lstStyle/>
          <a:p>
            <a:pPr algn="just">
              <a:lnSpc>
                <a:spcPct val="150000"/>
              </a:lnSpc>
              <a:spcAft>
                <a:spcPts val="0"/>
              </a:spcAft>
              <a:tabLst>
                <a:tab pos="5671185" algn="l"/>
              </a:tabLst>
            </a:pPr>
            <a:r>
              <a:rPr lang="zh-CN" altLang="zh-CN" sz="2000">
                <a:solidFill>
                  <a:srgbClr val="00B0F0"/>
                </a:solidFill>
                <a:ea typeface="楷体" panose="02010609060101010101" pitchFamily="49" charset="-122"/>
                <a:cs typeface="Times New Roman" panose="02020603050405020304" pitchFamily="18" charset="0"/>
              </a:rPr>
              <a:t>轨道越高</a:t>
            </a:r>
            <a:r>
              <a:rPr lang="zh-CN" altLang="zh-CN" sz="2000">
                <a:solidFill>
                  <a:srgbClr val="00B0F0"/>
                </a:solidFill>
                <a:cs typeface="Times New Roman" panose="02020603050405020304" pitchFamily="18" charset="0"/>
              </a:rPr>
              <a:t>，</a:t>
            </a:r>
            <a:r>
              <a:rPr lang="zh-CN" altLang="zh-CN" sz="2000">
                <a:solidFill>
                  <a:srgbClr val="00B0F0"/>
                </a:solidFill>
                <a:ea typeface="楷体" panose="02010609060101010101" pitchFamily="49" charset="-122"/>
                <a:cs typeface="Times New Roman" panose="02020603050405020304" pitchFamily="18" charset="0"/>
              </a:rPr>
              <a:t>速度越慢</a:t>
            </a:r>
            <a:r>
              <a:rPr lang="zh-CN" altLang="zh-CN" sz="2000">
                <a:solidFill>
                  <a:srgbClr val="00B0F0"/>
                </a:solidFill>
                <a:cs typeface="Times New Roman" panose="02020603050405020304" pitchFamily="18" charset="0"/>
              </a:rPr>
              <a:t>，</a:t>
            </a:r>
            <a:r>
              <a:rPr lang="zh-CN" altLang="zh-CN" sz="2000">
                <a:solidFill>
                  <a:srgbClr val="00B0F0"/>
                </a:solidFill>
                <a:ea typeface="楷体" panose="02010609060101010101" pitchFamily="49" charset="-122"/>
                <a:cs typeface="Times New Roman" panose="02020603050405020304" pitchFamily="18" charset="0"/>
              </a:rPr>
              <a:t>周期越长</a:t>
            </a:r>
            <a:r>
              <a:rPr lang="en-US" altLang="zh-CN" sz="2000">
                <a:solidFill>
                  <a:srgbClr val="00B0F0"/>
                </a:solidFill>
                <a:cs typeface="Times New Roman" panose="02020603050405020304" pitchFamily="18" charset="0"/>
              </a:rPr>
              <a:t>.</a:t>
            </a:r>
            <a:endParaRPr lang="zh-CN" altLang="zh-CN" sz="2000">
              <a:solidFill>
                <a:srgbClr val="000000"/>
              </a:solidFill>
              <a:cs typeface="Times New Roman" panose="02020603050405020304" pitchFamily="18" charset="0"/>
            </a:endParaRPr>
          </a:p>
        </p:txBody>
      </p:sp>
      <p:pic>
        <p:nvPicPr>
          <p:cNvPr id="7" name="fw470.jpg" descr="id:2147491865;FounderCES"/>
          <p:cNvPicPr/>
          <p:nvPr/>
        </p:nvPicPr>
        <p:blipFill>
          <a:blip r:embed="rId5"/>
          <a:stretch>
            <a:fillRect/>
          </a:stretch>
        </p:blipFill>
        <p:spPr>
          <a:xfrm>
            <a:off x="5303118" y="4581128"/>
            <a:ext cx="2498725" cy="1864360"/>
          </a:xfrm>
          <a:prstGeom prst="rect">
            <a:avLst/>
          </a:prstGeom>
        </p:spPr>
      </p:pic>
    </p:spTree>
    <p:extLst>
      <p:ext uri="{BB962C8B-B14F-4D97-AF65-F5344CB8AC3E}">
        <p14:creationId xmlns:p14="http://schemas.microsoft.com/office/powerpoint/2010/main" val="2247542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航天器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的变轨与对接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变轨的过程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卫星发射后要经过多次变轨才能到达预定轨道，如图所示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）为了节省能量，在赤道上顺着地球自转方向发射卫星到近地圆轨道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）变轨时在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点点火加速，卫星速度变大，进入椭圆形的转移轨道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远地点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）再次点火加速，卫星进入预定圆轨道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，绕地球做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匀速圆周运动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1893;FounderCES"/>
          <p:cNvPicPr/>
          <p:nvPr/>
        </p:nvPicPr>
        <p:blipFill>
          <a:blip r:embed="rId2"/>
          <a:stretch>
            <a:fillRect/>
          </a:stretch>
        </p:blipFill>
        <p:spPr>
          <a:xfrm>
            <a:off x="406574" y="980728"/>
            <a:ext cx="811530" cy="284480"/>
          </a:xfrm>
          <a:prstGeom prst="rect">
            <a:avLst/>
          </a:prstGeom>
        </p:spPr>
      </p:pic>
      <p:pic>
        <p:nvPicPr>
          <p:cNvPr id="4" name="fw01.jpg" descr="id:2147491900;FounderCES"/>
          <p:cNvPicPr/>
          <p:nvPr/>
        </p:nvPicPr>
        <p:blipFill>
          <a:blip r:embed="rId3"/>
          <a:stretch>
            <a:fillRect/>
          </a:stretch>
        </p:blipFill>
        <p:spPr>
          <a:xfrm>
            <a:off x="5231109" y="4581128"/>
            <a:ext cx="1954547" cy="1800200"/>
          </a:xfrm>
          <a:prstGeom prst="rect">
            <a:avLst/>
          </a:prstGeom>
        </p:spPr>
      </p:pic>
    </p:spTree>
    <p:extLst>
      <p:ext uri="{BB962C8B-B14F-4D97-AF65-F5344CB8AC3E}">
        <p14:creationId xmlns:p14="http://schemas.microsoft.com/office/powerpoint/2010/main" val="37759997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792239"/>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变轨的实质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航天器变轨时，先是运行线速率变大或变小，导致需要的向心力发生变化，而此时原本提供航天器向心力的万有引力近乎不变，从而使航天器做离心或近心运动，即导致轨道半径发生变化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到达预定轨道后，再次加速或减速，使航天器在预定轨道上继续运动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1072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航天器的对接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）低轨道飞船与高轨道空间站对接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如图甲所示，低轨道飞船通过合理加速，沿椭圆轨道（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做离心运动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）追上高轨道空间站，与其完成对接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）同一轨道飞船与空间站对接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如图乙所示，后面的飞船先减速降低运行高度，再加速提升运行高度，通过适当控制，使飞船追上空间站时恰好具有与其相同的速度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06974" y="4589040"/>
            <a:ext cx="3622223" cy="1936304"/>
          </a:xfrm>
          <a:prstGeom prst="rect">
            <a:avLst/>
          </a:prstGeom>
        </p:spPr>
      </p:pic>
    </p:spTree>
    <p:extLst>
      <p:ext uri="{BB962C8B-B14F-4D97-AF65-F5344CB8AC3E}">
        <p14:creationId xmlns:p14="http://schemas.microsoft.com/office/powerpoint/2010/main" val="2704342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4866"/>
            <a:ext cx="11485848" cy="397031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如图所示是有停泊轨道的地球同步轨道卫星发射示意图，在上升段火箭将卫星送入停泊轨道，而后卫星在近地点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变轨后进入转移轨道，再在远地点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进入地球同步轨道，则（</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卫星在停泊轨道的环绕速度大于第一宇宙速度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卫星从转移轨道进入地球同步轨道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需要在远地点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点火加速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卫星在停泊轨道的加速度小于在地球同步轨道的加速度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卫星在停泊轨道的速度小于在地球同步轨道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1921;FounderCES"/>
          <p:cNvPicPr/>
          <p:nvPr/>
        </p:nvPicPr>
        <p:blipFill>
          <a:blip r:embed="rId2"/>
          <a:stretch>
            <a:fillRect/>
          </a:stretch>
        </p:blipFill>
        <p:spPr>
          <a:xfrm>
            <a:off x="406574" y="1277466"/>
            <a:ext cx="958215" cy="308610"/>
          </a:xfrm>
          <a:prstGeom prst="rect">
            <a:avLst/>
          </a:prstGeom>
        </p:spPr>
      </p:pic>
      <p:pic>
        <p:nvPicPr>
          <p:cNvPr id="4" name="fw473.jpg" descr="id:2147491928;FounderCES"/>
          <p:cNvPicPr/>
          <p:nvPr/>
        </p:nvPicPr>
        <p:blipFill>
          <a:blip r:embed="rId3">
            <a:clrChange>
              <a:clrFrom>
                <a:srgbClr val="FFFFFE"/>
              </a:clrFrom>
              <a:clrTo>
                <a:srgbClr val="FFFFFE">
                  <a:alpha val="0"/>
                </a:srgbClr>
              </a:clrTo>
            </a:clrChange>
          </a:blip>
          <a:stretch>
            <a:fillRect/>
          </a:stretch>
        </p:blipFill>
        <p:spPr>
          <a:xfrm>
            <a:off x="8687494" y="2429594"/>
            <a:ext cx="3149718" cy="2016224"/>
          </a:xfrm>
          <a:prstGeom prst="rect">
            <a:avLst/>
          </a:prstGeom>
        </p:spPr>
      </p:pic>
      <p:sp>
        <p:nvSpPr>
          <p:cNvPr id="6" name="矩形 5"/>
          <p:cNvSpPr/>
          <p:nvPr/>
        </p:nvSpPr>
        <p:spPr>
          <a:xfrm>
            <a:off x="2728520" y="2204864"/>
            <a:ext cx="389850"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41361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4732"/>
            <a:ext cx="11485848" cy="230832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相对论</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时空观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爱因斯坦假设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）在不同的惯性参考系中，物理规律的形式都是相同的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）真空中的光速在不同的惯性参考系中大小都是相同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388;FounderCES"/>
          <p:cNvPicPr/>
          <p:nvPr/>
        </p:nvPicPr>
        <p:blipFill>
          <a:blip r:embed="rId2"/>
          <a:stretch>
            <a:fillRect/>
          </a:stretch>
        </p:blipFill>
        <p:spPr>
          <a:xfrm>
            <a:off x="2494806" y="801833"/>
            <a:ext cx="6834483" cy="590618"/>
          </a:xfrm>
          <a:prstGeom prst="rect">
            <a:avLst/>
          </a:prstGeom>
        </p:spPr>
      </p:pic>
      <p:pic>
        <p:nvPicPr>
          <p:cNvPr id="4" name="知识点1.eps" descr="id:2147489395;FounderCES"/>
          <p:cNvPicPr/>
          <p:nvPr/>
        </p:nvPicPr>
        <p:blipFill>
          <a:blip r:embed="rId3"/>
          <a:stretch>
            <a:fillRect/>
          </a:stretch>
        </p:blipFill>
        <p:spPr>
          <a:xfrm>
            <a:off x="360854" y="1757428"/>
            <a:ext cx="1309370" cy="36195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51846"/>
                <a:ext cx="11485848" cy="4233338"/>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第一宇宙速度</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是卫星绕地球做匀速圆周运动的最大环绕速度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所以卫星在停泊轨道的环绕速度不可能大于第一宇宙速度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卫星从转移轨道进入地球同步轨道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需要在远地点</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点火加速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根据万有引力提供向心力可得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den>
                        </m:f>
                      </m:e>
                    </m:rad>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可知卫星在停泊轨道的加速度大于在地球同步轨道的加速度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卫星在停泊轨道的速度大于在地球同步轨道的速度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51846"/>
                <a:ext cx="11485848" cy="4233338"/>
              </a:xfrm>
              <a:blipFill>
                <a:blip r:embed="rId2"/>
                <a:stretch>
                  <a:fillRect l="-796" r="-849" b="-865"/>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048281"/>
            <a:ext cx="792088" cy="282256"/>
          </a:xfrm>
          <a:prstGeom prst="rect">
            <a:avLst/>
          </a:prstGeom>
        </p:spPr>
      </p:pic>
      <p:pic>
        <p:nvPicPr>
          <p:cNvPr id="4" name="fw473.jpg" descr="id:2147491928;FounderCES"/>
          <p:cNvPicPr/>
          <p:nvPr/>
        </p:nvPicPr>
        <p:blipFill>
          <a:blip r:embed="rId4">
            <a:clrChange>
              <a:clrFrom>
                <a:srgbClr val="FFFFFE"/>
              </a:clrFrom>
              <a:clrTo>
                <a:srgbClr val="FFFFFE">
                  <a:alpha val="0"/>
                </a:srgbClr>
              </a:clrTo>
            </a:clrChange>
          </a:blip>
          <a:stretch>
            <a:fillRect/>
          </a:stretch>
        </p:blipFill>
        <p:spPr>
          <a:xfrm>
            <a:off x="4222998" y="4581128"/>
            <a:ext cx="3149718" cy="2016224"/>
          </a:xfrm>
          <a:prstGeom prst="rect">
            <a:avLst/>
          </a:prstGeom>
        </p:spPr>
      </p:pic>
    </p:spTree>
    <p:extLst>
      <p:ext uri="{BB962C8B-B14F-4D97-AF65-F5344CB8AC3E}">
        <p14:creationId xmlns:p14="http://schemas.microsoft.com/office/powerpoint/2010/main" val="4070430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6574" y="3140968"/>
            <a:ext cx="936104" cy="360040"/>
          </a:xfrm>
          <a:prstGeom prst="rect">
            <a:avLst/>
          </a:prstGeom>
        </p:spPr>
      </p:pic>
      <p:pic>
        <p:nvPicPr>
          <p:cNvPr id="5" name="图片 4"/>
          <p:cNvPicPr>
            <a:picLocks noChangeAspect="1"/>
          </p:cNvPicPr>
          <p:nvPr/>
        </p:nvPicPr>
        <p:blipFill>
          <a:blip r:embed="rId2"/>
          <a:stretch>
            <a:fillRect/>
          </a:stretch>
        </p:blipFill>
        <p:spPr>
          <a:xfrm>
            <a:off x="10271670" y="2564904"/>
            <a:ext cx="1584176" cy="360040"/>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运动中相距最近或最远问题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相距最近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两卫星的运转方向相同，两卫星与中心天体在同一直线上，且位于中心天体同侧时，两卫星相距最近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从某次相距最近开始计时，两卫星运动关系满足（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）时，依旧相距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最近</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3.eps" descr="id:2147491949;FounderCES"/>
          <p:cNvPicPr/>
          <p:nvPr/>
        </p:nvPicPr>
        <p:blipFill>
          <a:blip r:embed="rId3"/>
          <a:stretch>
            <a:fillRect/>
          </a:stretch>
        </p:blipFill>
        <p:spPr>
          <a:xfrm>
            <a:off x="406574" y="908720"/>
            <a:ext cx="980440" cy="344170"/>
          </a:xfrm>
          <a:prstGeom prst="rect">
            <a:avLst/>
          </a:prstGeom>
        </p:spPr>
      </p:pic>
      <p:pic>
        <p:nvPicPr>
          <p:cNvPr id="7" name="fw04.jpg" descr="id:2147491956;FounderCES"/>
          <p:cNvPicPr/>
          <p:nvPr/>
        </p:nvPicPr>
        <p:blipFill>
          <a:blip r:embed="rId4"/>
          <a:stretch>
            <a:fillRect/>
          </a:stretch>
        </p:blipFill>
        <p:spPr>
          <a:xfrm>
            <a:off x="5015086" y="3789040"/>
            <a:ext cx="2123594" cy="2232248"/>
          </a:xfrm>
          <a:prstGeom prst="rect">
            <a:avLst/>
          </a:prstGeom>
        </p:spPr>
      </p:pic>
    </p:spTree>
    <p:extLst>
      <p:ext uri="{BB962C8B-B14F-4D97-AF65-F5344CB8AC3E}">
        <p14:creationId xmlns:p14="http://schemas.microsoft.com/office/powerpoint/2010/main" val="8020395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6574" y="2852936"/>
            <a:ext cx="1800200" cy="360040"/>
          </a:xfrm>
          <a:prstGeom prst="rect">
            <a:avLst/>
          </a:prstGeom>
        </p:spPr>
      </p:pic>
      <p:pic>
        <p:nvPicPr>
          <p:cNvPr id="5" name="图片 4"/>
          <p:cNvPicPr>
            <a:picLocks noChangeAspect="1"/>
          </p:cNvPicPr>
          <p:nvPr/>
        </p:nvPicPr>
        <p:blipFill>
          <a:blip r:embed="rId2"/>
          <a:stretch>
            <a:fillRect/>
          </a:stretch>
        </p:blipFill>
        <p:spPr>
          <a:xfrm>
            <a:off x="10199662" y="2348880"/>
            <a:ext cx="1728192" cy="360040"/>
          </a:xfrm>
          <a:prstGeom prst="rect">
            <a:avLst/>
          </a:prstGeom>
        </p:spPr>
      </p:pic>
      <p:sp>
        <p:nvSpPr>
          <p:cNvPr id="2" name="内容占位符 1"/>
          <p:cNvSpPr>
            <a:spLocks noGrp="1"/>
          </p:cNvSpPr>
          <p:nvPr>
            <p:ph idx="1"/>
          </p:nvPr>
        </p:nvSpPr>
        <p:spPr>
          <a:xfrm>
            <a:off x="360854" y="1048668"/>
            <a:ext cx="11485848" cy="230832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相距最远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两卫星的运转方向相同，两卫星与中心天体在同一直线上，且位于中心天体两侧时，两卫星相距最远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从某次相距最近开始计时，两卫星运动关系满足（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）时，相距最远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fw05.jpg" descr="id:2147491963;FounderCES"/>
          <p:cNvPicPr/>
          <p:nvPr/>
        </p:nvPicPr>
        <p:blipFill>
          <a:blip r:embed="rId3"/>
          <a:stretch>
            <a:fillRect/>
          </a:stretch>
        </p:blipFill>
        <p:spPr>
          <a:xfrm>
            <a:off x="5231110" y="3573016"/>
            <a:ext cx="2260328" cy="2376264"/>
          </a:xfrm>
          <a:prstGeom prst="rect">
            <a:avLst/>
          </a:prstGeom>
        </p:spPr>
      </p:pic>
    </p:spTree>
    <p:extLst>
      <p:ext uri="{BB962C8B-B14F-4D97-AF65-F5344CB8AC3E}">
        <p14:creationId xmlns:p14="http://schemas.microsoft.com/office/powerpoint/2010/main" val="2254618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）太阳系各行星几乎在同一平面内沿同一方向绕太阳做圆周运动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金星恰好运行到地球和太阳之间，且三者排成一条直线的现象，天文学称为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金星凌日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太阳位于金星和地球之间，且三者排成一条直线的现象，天文学称为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金星合</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已知金星与太阳间的距离约为地球与太阳间距离的</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下列说法正确的有（</a:t>
            </a:r>
            <a:r>
              <a:rPr lang="zh-CN"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金星绕太阳运动的周期约为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金星凌日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的周期小于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从某次</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金星凌日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到最近的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金星合日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从某次</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金星凌日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到最近的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金星合日</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1970;FounderCES"/>
          <p:cNvPicPr/>
          <p:nvPr/>
        </p:nvPicPr>
        <p:blipFill>
          <a:blip r:embed="rId2"/>
          <a:stretch>
            <a:fillRect/>
          </a:stretch>
        </p:blipFill>
        <p:spPr>
          <a:xfrm>
            <a:off x="406574" y="980728"/>
            <a:ext cx="1068705" cy="344170"/>
          </a:xfrm>
          <a:prstGeom prst="rect">
            <a:avLst/>
          </a:prstGeom>
        </p:spPr>
      </p:pic>
      <p:pic>
        <p:nvPicPr>
          <p:cNvPr id="4" name="fw474.jpg" descr="id:2147491977;FounderCES"/>
          <p:cNvPicPr/>
          <p:nvPr/>
        </p:nvPicPr>
        <p:blipFill>
          <a:blip r:embed="rId3"/>
          <a:stretch>
            <a:fillRect/>
          </a:stretch>
        </p:blipFill>
        <p:spPr>
          <a:xfrm>
            <a:off x="9479582" y="2996952"/>
            <a:ext cx="1993265" cy="2244090"/>
          </a:xfrm>
          <a:prstGeom prst="rect">
            <a:avLst/>
          </a:prstGeom>
        </p:spPr>
      </p:pic>
      <p:sp>
        <p:nvSpPr>
          <p:cNvPr id="6" name="矩形 5"/>
          <p:cNvSpPr/>
          <p:nvPr/>
        </p:nvSpPr>
        <p:spPr>
          <a:xfrm>
            <a:off x="10748567" y="2394145"/>
            <a:ext cx="630301"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AC</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03022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5441170"/>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万有引力提供向心力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den>
                        </m:f>
                      </m:e>
                    </m:rad>
                  </m:oMath>
                </a14:m>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金</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地</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b>
                                <m:r>
                                  <m:rPr>
                                    <m:nor/>
                                  </m:rPr>
                                  <a:rPr lang="zh-CN" altLang="zh-CN" b="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金</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bSup>
                          </m:num>
                          <m:den>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b>
                                <m:r>
                                  <m:rPr>
                                    <m:nor/>
                                  </m:rPr>
                                  <a:rPr lang="zh-CN" altLang="zh-CN" b="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地</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bSup>
                          </m:den>
                        </m:f>
                      </m:e>
                    </m:rad>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𝟕</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e>
                    </m:rad>
                  </m:oMath>
                </a14:m>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0.6</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金</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0.6</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金星</a:t>
                </a:r>
                <a:endPar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凌日</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的周期为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金</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2π</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金</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2π</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金</m:t>
                            </m:r>
                          </m:sub>
                        </m:sSub>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地</m:t>
                            </m:r>
                          </m:sub>
                        </m:sSub>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设从某次</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金星凌日</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到最近的</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金星合日</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的时间为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金</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金</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金</m:t>
                            </m:r>
                          </m:sub>
                        </m:sSub>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m:rPr>
                                <m:nor/>
                              </m:rPr>
                              <a:rPr lang="zh-CN" altLang="zh-CN" b="1" baseline="-5000">
                                <a:solidFill>
                                  <a:srgbClr val="FF0000"/>
                                </a:solidFill>
                                <a:latin typeface="Cambria Math" panose="02040503050406030204" pitchFamily="18" charset="0"/>
                                <a:ea typeface="宋体" panose="02010600030101010101" pitchFamily="2" charset="-122"/>
                                <a:cs typeface="Times New Roman" panose="02020603050405020304" pitchFamily="18" charset="0"/>
                              </a:rPr>
                              <m:t>地</m:t>
                            </m:r>
                          </m:sub>
                        </m:sSub>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0.75</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20688"/>
                <a:ext cx="11485848" cy="5441170"/>
              </a:xfrm>
              <a:blipFill>
                <a:blip r:embed="rId2"/>
                <a:stretch>
                  <a:fillRect l="-796" r="-849"/>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202528"/>
            <a:ext cx="792088" cy="282256"/>
          </a:xfrm>
          <a:prstGeom prst="rect">
            <a:avLst/>
          </a:prstGeom>
        </p:spPr>
      </p:pic>
      <p:pic>
        <p:nvPicPr>
          <p:cNvPr id="4" name="fw474.jpg" descr="id:2147491977;FounderCES"/>
          <p:cNvPicPr/>
          <p:nvPr/>
        </p:nvPicPr>
        <p:blipFill>
          <a:blip r:embed="rId4"/>
          <a:stretch>
            <a:fillRect/>
          </a:stretch>
        </p:blipFill>
        <p:spPr>
          <a:xfrm>
            <a:off x="9839622" y="908720"/>
            <a:ext cx="1993265" cy="2244090"/>
          </a:xfrm>
          <a:prstGeom prst="rect">
            <a:avLst/>
          </a:prstGeom>
        </p:spPr>
      </p:pic>
    </p:spTree>
    <p:extLst>
      <p:ext uri="{BB962C8B-B14F-4D97-AF65-F5344CB8AC3E}">
        <p14:creationId xmlns:p14="http://schemas.microsoft.com/office/powerpoint/2010/main" val="2520223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78982" y="2996952"/>
            <a:ext cx="1728192" cy="108012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31231"/>
                <a:ext cx="11485848" cy="4441985"/>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时间延缓效应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如果相对于地面以速度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运动的惯性参考系上的人观察到与其一起运动的物体完成某个动作的时间间隔为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，地面上的人观察到该物体完成这个动作的时间间隔为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，那么两者之间的关系是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𝝉</m:t>
                        </m:r>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由于物体的速度不可能达到光速，所以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，此种情况称为时间延缓效应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931231"/>
                <a:ext cx="11485848" cy="4441985"/>
              </a:xfrm>
              <a:blipFill>
                <a:blip r:embed="rId3"/>
                <a:stretch>
                  <a:fillRect l="-796" r="-849" b="-247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5375126" y="2492896"/>
            <a:ext cx="2232248" cy="86409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64100"/>
                <a:ext cx="11485848" cy="320100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长度收缩效应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如果与杆相对静止的人测得杆长是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，沿着杆的方向，以速度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相对杆运动的人测得杆长是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，那么两者之间的关系是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，所以总有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，此种情况称为长度收缩效应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64100"/>
                <a:ext cx="11485848" cy="3201004"/>
              </a:xfrm>
              <a:blipFill>
                <a:blip r:embed="rId3"/>
                <a:stretch>
                  <a:fillRect l="-796" r="-849" b="-57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29847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14750"/>
            <a:ext cx="11485848" cy="286232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牛顿力学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的成就与局限性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牛顿力学的成就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从地面上物体的运动到天体的运动，从拦河筑坝、修建桥梁到设计各种机械，从自行车到汽车、火车、飞机等现代交通工具的运动，从投出篮球到发射导弹、人造地球卫星、宇宙飞船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所有这些都服从牛顿力学的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规律</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409;FounderCES"/>
          <p:cNvPicPr/>
          <p:nvPr/>
        </p:nvPicPr>
        <p:blipFill>
          <a:blip r:embed="rId2"/>
          <a:stretch>
            <a:fillRect/>
          </a:stretch>
        </p:blipFill>
        <p:spPr>
          <a:xfrm>
            <a:off x="360854" y="1375315"/>
            <a:ext cx="1224136" cy="325532"/>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0991"/>
            <a:ext cx="11485848" cy="4454233"/>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牛顿力学的局限性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）牛顿力学不适用于接近光速的运动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）物理学研究深入到微观世界，发现了电子、质子、中子等微观粒子，而且发现它们不仅具有粒子性，同时还具有波动性，它们的运动规律在很多情况下不能用牛顿力学来说明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牛顿力学的适用范围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只适用于低速运动，不适用于高速运动；只适用于宏观世界，不适用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微观</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3986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2144"/>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牛顿力学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、相对论和量子力学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1744;FounderCES"/>
          <p:cNvPicPr/>
          <p:nvPr/>
        </p:nvPicPr>
        <p:blipFill>
          <a:blip r:embed="rId2"/>
          <a:stretch>
            <a:fillRect/>
          </a:stretch>
        </p:blipFill>
        <p:spPr>
          <a:xfrm>
            <a:off x="406574" y="1124744"/>
            <a:ext cx="1146740" cy="304643"/>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664525051"/>
              </p:ext>
            </p:extLst>
          </p:nvPr>
        </p:nvGraphicFramePr>
        <p:xfrm>
          <a:off x="334567" y="1844824"/>
          <a:ext cx="11521280" cy="548640"/>
        </p:xfrm>
        <a:graphic>
          <a:graphicData uri="http://schemas.openxmlformats.org/drawingml/2006/table">
            <a:tbl>
              <a:tblPr firstRow="1" firstCol="1" bandRow="1"/>
              <a:tblGrid>
                <a:gridCol w="2304256">
                  <a:extLst>
                    <a:ext uri="{9D8B030D-6E8A-4147-A177-3AD203B41FA5}">
                      <a16:colId xmlns:a16="http://schemas.microsoft.com/office/drawing/2014/main" val="984458051"/>
                    </a:ext>
                  </a:extLst>
                </a:gridCol>
                <a:gridCol w="9217024">
                  <a:extLst>
                    <a:ext uri="{9D8B030D-6E8A-4147-A177-3AD203B41FA5}">
                      <a16:colId xmlns:a16="http://schemas.microsoft.com/office/drawing/2014/main" val="2949696813"/>
                    </a:ext>
                  </a:extLst>
                </a:gridCol>
              </a:tblGrid>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牛顿力学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自然界中宏观、低速物体的运动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都服从牛顿力学的规律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23561637"/>
                  </a:ext>
                </a:extLst>
              </a:tr>
            </a:tbl>
          </a:graphicData>
        </a:graphic>
      </p:graphicFrame>
      <p:graphicFrame>
        <p:nvGraphicFramePr>
          <p:cNvPr id="7" name="表格 6"/>
          <p:cNvGraphicFramePr>
            <a:graphicFrameLocks noGrp="1"/>
          </p:cNvGraphicFramePr>
          <p:nvPr>
            <p:extLst>
              <p:ext uri="{D42A27DB-BD31-4B8C-83A1-F6EECF244321}">
                <p14:modId xmlns:p14="http://schemas.microsoft.com/office/powerpoint/2010/main" val="1939517041"/>
              </p:ext>
            </p:extLst>
          </p:nvPr>
        </p:nvGraphicFramePr>
        <p:xfrm>
          <a:off x="334567" y="2386930"/>
          <a:ext cx="11521280" cy="3562350"/>
        </p:xfrm>
        <a:graphic>
          <a:graphicData uri="http://schemas.openxmlformats.org/drawingml/2006/table">
            <a:tbl>
              <a:tblPr firstRow="1" firstCol="1" bandRow="1"/>
              <a:tblGrid>
                <a:gridCol w="2304256">
                  <a:extLst>
                    <a:ext uri="{9D8B030D-6E8A-4147-A177-3AD203B41FA5}">
                      <a16:colId xmlns:a16="http://schemas.microsoft.com/office/drawing/2014/main" val="1322560936"/>
                    </a:ext>
                  </a:extLst>
                </a:gridCol>
                <a:gridCol w="9217024">
                  <a:extLst>
                    <a:ext uri="{9D8B030D-6E8A-4147-A177-3AD203B41FA5}">
                      <a16:colId xmlns:a16="http://schemas.microsoft.com/office/drawing/2014/main" val="1396087855"/>
                    </a:ext>
                  </a:extLst>
                </a:gridCol>
              </a:tblGrid>
              <a:tr h="178117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相对论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空间、时间、质量与运动相联系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阐述了物体在以接近光速运动时所遵循的规律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54299139"/>
                  </a:ext>
                </a:extLst>
              </a:tr>
              <a:tr h="178117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量子力学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微观粒子不仅具有粒子性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同时还具有波动性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很好地描述了微观粒子的运动规律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26318090"/>
                  </a:ext>
                </a:extLst>
              </a:tr>
            </a:tbl>
          </a:graphicData>
        </a:graphic>
      </p:graphicFrame>
    </p:spTree>
    <p:extLst>
      <p:ext uri="{BB962C8B-B14F-4D97-AF65-F5344CB8AC3E}">
        <p14:creationId xmlns:p14="http://schemas.microsoft.com/office/powerpoint/2010/main" val="707286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628800"/>
                <a:ext cx="11485848" cy="343568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动尺变短</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狭义相对论中的长度收缩公式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是相对于杆静止的观察者测出的杆的长度，而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可以认为是杆沿自己的长度方向以速度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运动时，静止的观察者测量的长度，还可以认为是杆不动，而观察者沿杆的长度方向以速度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运动时测出的杆的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长度</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628800"/>
                <a:ext cx="11485848" cy="3435684"/>
              </a:xfrm>
              <a:blipFill>
                <a:blip r:embed="rId2"/>
                <a:stretch>
                  <a:fillRect l="-796" r="-849" b="-1596"/>
                </a:stretch>
              </a:blipFill>
            </p:spPr>
            <p:txBody>
              <a:bodyPr/>
              <a:lstStyle/>
              <a:p>
                <a:r>
                  <a:rPr lang="zh-CN" altLang="en-US">
                    <a:noFill/>
                  </a:rPr>
                  <a:t> </a:t>
                </a:r>
              </a:p>
            </p:txBody>
          </p:sp>
        </mc:Fallback>
      </mc:AlternateContent>
      <p:pic>
        <p:nvPicPr>
          <p:cNvPr id="3" name="24要点破.eps" descr="id:2147489416;FounderCES"/>
          <p:cNvPicPr/>
          <p:nvPr/>
        </p:nvPicPr>
        <p:blipFill>
          <a:blip r:embed="rId3"/>
          <a:stretch>
            <a:fillRect/>
          </a:stretch>
        </p:blipFill>
        <p:spPr>
          <a:xfrm>
            <a:off x="2782838" y="802012"/>
            <a:ext cx="6185631" cy="534546"/>
          </a:xfrm>
          <a:prstGeom prst="rect">
            <a:avLst/>
          </a:prstGeom>
        </p:spPr>
      </p:pic>
      <p:pic>
        <p:nvPicPr>
          <p:cNvPr id="4" name="要点1.eps" descr="id:2147489423;FounderCES"/>
          <p:cNvPicPr/>
          <p:nvPr/>
        </p:nvPicPr>
        <p:blipFill>
          <a:blip r:embed="rId4"/>
          <a:stretch>
            <a:fillRect/>
          </a:stretch>
        </p:blipFill>
        <p:spPr>
          <a:xfrm>
            <a:off x="406575" y="1770906"/>
            <a:ext cx="936104" cy="328761"/>
          </a:xfrm>
          <a:prstGeom prst="rect">
            <a:avLst/>
          </a:prstGeom>
        </p:spPr>
      </p:pic>
    </p:spTree>
    <p:extLst>
      <p:ext uri="{BB962C8B-B14F-4D97-AF65-F5344CB8AC3E}">
        <p14:creationId xmlns:p14="http://schemas.microsoft.com/office/powerpoint/2010/main" val="204055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6816"/>
            <a:ext cx="11485848" cy="3416320"/>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图所示，质量与身高均相同的甲、乙两人分别乘坐速度相对地面为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为光速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）的飞船同向运动，则下列说法中正确的是（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乙观察到甲身高变高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甲观察到乙身高不变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地面上的人观察到的乙的飞船长度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比乙观察到的更长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若甲向乙发出一束光进行联络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则乙观察到该光束的传播速度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438;FounderCES"/>
          <p:cNvPicPr/>
          <p:nvPr/>
        </p:nvPicPr>
        <p:blipFill>
          <a:blip r:embed="rId2"/>
          <a:stretch>
            <a:fillRect/>
          </a:stretch>
        </p:blipFill>
        <p:spPr>
          <a:xfrm>
            <a:off x="360854" y="1406477"/>
            <a:ext cx="1105535" cy="356235"/>
          </a:xfrm>
          <a:prstGeom prst="rect">
            <a:avLst/>
          </a:prstGeom>
        </p:spPr>
      </p:pic>
      <p:pic>
        <p:nvPicPr>
          <p:cNvPr id="4" name="xy886.jpg" descr="id:2147491788;FounderCES"/>
          <p:cNvPicPr/>
          <p:nvPr/>
        </p:nvPicPr>
        <p:blipFill>
          <a:blip r:embed="rId3"/>
          <a:stretch>
            <a:fillRect/>
          </a:stretch>
        </p:blipFill>
        <p:spPr>
          <a:xfrm>
            <a:off x="10199662" y="2748984"/>
            <a:ext cx="1531620" cy="1781175"/>
          </a:xfrm>
          <a:prstGeom prst="rect">
            <a:avLst/>
          </a:prstGeom>
        </p:spPr>
      </p:pic>
      <p:sp>
        <p:nvSpPr>
          <p:cNvPr id="6" name="矩形 5"/>
          <p:cNvSpPr/>
          <p:nvPr/>
        </p:nvSpPr>
        <p:spPr>
          <a:xfrm>
            <a:off x="8615486" y="1772816"/>
            <a:ext cx="389850"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6580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585</TotalTime>
  <Words>1542</Words>
  <Application>Microsoft Office PowerPoint</Application>
  <PresentationFormat>自定义</PresentationFormat>
  <Paragraphs>94</Paragraphs>
  <Slides>24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577</cp:revision>
  <dcterms:created xsi:type="dcterms:W3CDTF">2020-11-06T05:24:00Z</dcterms:created>
  <dcterms:modified xsi:type="dcterms:W3CDTF">2025-11-02T03:04:36Z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